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A84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66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8CE18-D013-4CB9-85DD-D3B0E13B3FE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19C09-5E82-41EB-BFB9-179190BDD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rhivurokov.ru/kopilka/up/html/2018/02/15/k_5a859c3aa2c25/457643_1.jpeg"/>
          <p:cNvPicPr>
            <a:picLocks noChangeAspect="1" noChangeArrowheads="1"/>
          </p:cNvPicPr>
          <p:nvPr/>
        </p:nvPicPr>
        <p:blipFill>
          <a:blip r:embed="rId2"/>
          <a:srcRect r="8565"/>
          <a:stretch>
            <a:fillRect/>
          </a:stretch>
        </p:blipFill>
        <p:spPr bwMode="auto">
          <a:xfrm>
            <a:off x="0" y="0"/>
            <a:ext cx="3000364" cy="6858000"/>
          </a:xfrm>
          <a:prstGeom prst="rect">
            <a:avLst/>
          </a:prstGeom>
          <a:noFill/>
        </p:spPr>
      </p:pic>
      <p:pic>
        <p:nvPicPr>
          <p:cNvPr id="9" name="Picture 2" descr="https://arhivurokov.ru/kopilka/up/html/2018/02/15/k_5a859c3aa2c25/457643_1.jpeg"/>
          <p:cNvPicPr>
            <a:picLocks noChangeAspect="1" noChangeArrowheads="1"/>
          </p:cNvPicPr>
          <p:nvPr/>
        </p:nvPicPr>
        <p:blipFill>
          <a:blip r:embed="rId2"/>
          <a:srcRect r="8565"/>
          <a:stretch>
            <a:fillRect/>
          </a:stretch>
        </p:blipFill>
        <p:spPr bwMode="auto">
          <a:xfrm>
            <a:off x="3071802" y="0"/>
            <a:ext cx="3000364" cy="6858000"/>
          </a:xfrm>
          <a:prstGeom prst="rect">
            <a:avLst/>
          </a:prstGeom>
          <a:noFill/>
        </p:spPr>
      </p:pic>
      <p:pic>
        <p:nvPicPr>
          <p:cNvPr id="10" name="Picture 2" descr="https://arhivurokov.ru/kopilka/up/html/2018/02/15/k_5a859c3aa2c25/457643_1.jpeg"/>
          <p:cNvPicPr>
            <a:picLocks noChangeAspect="1" noChangeArrowheads="1"/>
          </p:cNvPicPr>
          <p:nvPr/>
        </p:nvPicPr>
        <p:blipFill>
          <a:blip r:embed="rId2"/>
          <a:srcRect r="8565"/>
          <a:stretch>
            <a:fillRect/>
          </a:stretch>
        </p:blipFill>
        <p:spPr bwMode="auto">
          <a:xfrm>
            <a:off x="6165570" y="0"/>
            <a:ext cx="3000364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642918"/>
            <a:ext cx="207170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1050" dirty="0">
                <a:solidFill>
                  <a:srgbClr val="00A84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050" dirty="0">
              <a:solidFill>
                <a:srgbClr val="00A84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714356"/>
            <a:ext cx="207170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sz="1050" dirty="0">
                <a:solidFill>
                  <a:srgbClr val="00A84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050" dirty="0">
              <a:solidFill>
                <a:srgbClr val="00A84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571480"/>
            <a:ext cx="23574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u="sng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Дидактические игры на развитие тактильных ощущений:</a:t>
            </a:r>
            <a:endParaRPr lang="ru-RU" sz="120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 Чудесный мешочек,,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 Платочек для куклы,, (определение предметов по фактуре материала, в данном случае определение типа ткани)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,,Узнай фигуру,, ( предлагается на ощупь достать из мешочка предложенную фигуру)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 Найди пару,, (предлагается ребенку на ощупь найти пары одинаковых предметов)</a:t>
            </a:r>
          </a:p>
          <a:p>
            <a:pPr algn="ctr"/>
            <a:r>
              <a:rPr lang="ru-RU" sz="12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Дидактические игры и упражнения для закрепления понятия формы:</a:t>
            </a:r>
            <a:endParaRPr lang="ru-RU" sz="12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 Найди предмет указанной формы,, ( ребенку предлагается найти картинки с изображением предметов, по форме похожих на заданную форму)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,,Из каких фигур состоит …?,, (нужно по рисунку определить , из каких геометрических фигур состоит предмет и сколько их)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,,Найди предмет такой же формы,, (учить выделять форму в конкретных предметах окружающей обстановки)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571480"/>
            <a:ext cx="22860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u="sng" dirty="0">
                <a:ln w="0"/>
                <a:solidFill>
                  <a:srgbClr val="33CC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Дидактические игры и упражнения на закрепления понятия величины:</a:t>
            </a:r>
            <a:endParaRPr lang="ru-RU" sz="1200" dirty="0">
              <a:ln w="0"/>
              <a:solidFill>
                <a:srgbClr val="33CC3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,,Сравни предметы по высоте,,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,,Самая длинная, самая короткая,,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,,Разноцветные кружки,,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(предложить положить кружки (либо другую геометрическую фигуру) начиная от самого большого, так чтобы был виден цвет предыдущего кружка)</a:t>
            </a:r>
          </a:p>
          <a:p>
            <a:pPr algn="ctr"/>
            <a:r>
              <a:rPr lang="ru-RU" sz="1200" u="sng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Дидактические игры и упражнения на закрепление цвета:</a:t>
            </a:r>
            <a:endParaRPr lang="ru-RU" sz="1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,,Какого цвета не стало?,,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,,Какого цвета предмет?,,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,,Собери гирлянду,,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,,Какие цвета использованы?,, (показывая изображение предметов одного цвета и его оттенков, учить называть и различать два оттенка одного цвета, упражнять в употреблении слов, обозначающих цветовые оттенки)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,,Уточним цвет,,( учить различать и называть близкие цвета)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1916832"/>
            <a:ext cx="21431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Сенсорное </a:t>
            </a:r>
          </a:p>
          <a:p>
            <a:pPr algn="ctr"/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 и воспитание </a:t>
            </a:r>
          </a:p>
          <a:p>
            <a:pPr algn="ctr"/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детей 2-3 лет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171033-C111-478D-BD5C-E7117EF01C8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7783" y="3991944"/>
            <a:ext cx="17920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rhivurokov.ru/kopilka/up/html/2018/02/15/k_5a859c3aa2c25/457643_1.jpeg"/>
          <p:cNvPicPr>
            <a:picLocks noChangeAspect="1" noChangeArrowheads="1"/>
          </p:cNvPicPr>
          <p:nvPr/>
        </p:nvPicPr>
        <p:blipFill>
          <a:blip r:embed="rId2"/>
          <a:srcRect r="8565"/>
          <a:stretch>
            <a:fillRect/>
          </a:stretch>
        </p:blipFill>
        <p:spPr bwMode="auto">
          <a:xfrm>
            <a:off x="0" y="0"/>
            <a:ext cx="3000364" cy="6858000"/>
          </a:xfrm>
          <a:prstGeom prst="rect">
            <a:avLst/>
          </a:prstGeom>
          <a:noFill/>
        </p:spPr>
      </p:pic>
      <p:pic>
        <p:nvPicPr>
          <p:cNvPr id="9" name="Picture 2" descr="https://arhivurokov.ru/kopilka/up/html/2018/02/15/k_5a859c3aa2c25/457643_1.jpeg"/>
          <p:cNvPicPr>
            <a:picLocks noChangeAspect="1" noChangeArrowheads="1"/>
          </p:cNvPicPr>
          <p:nvPr/>
        </p:nvPicPr>
        <p:blipFill>
          <a:blip r:embed="rId2"/>
          <a:srcRect r="8565"/>
          <a:stretch>
            <a:fillRect/>
          </a:stretch>
        </p:blipFill>
        <p:spPr bwMode="auto">
          <a:xfrm>
            <a:off x="3071802" y="0"/>
            <a:ext cx="3000364" cy="6858000"/>
          </a:xfrm>
          <a:prstGeom prst="rect">
            <a:avLst/>
          </a:prstGeom>
          <a:noFill/>
        </p:spPr>
      </p:pic>
      <p:pic>
        <p:nvPicPr>
          <p:cNvPr id="10" name="Picture 2" descr="https://arhivurokov.ru/kopilka/up/html/2018/02/15/k_5a859c3aa2c25/457643_1.jpeg"/>
          <p:cNvPicPr>
            <a:picLocks noChangeAspect="1" noChangeArrowheads="1"/>
          </p:cNvPicPr>
          <p:nvPr/>
        </p:nvPicPr>
        <p:blipFill>
          <a:blip r:embed="rId2"/>
          <a:srcRect r="8565"/>
          <a:stretch>
            <a:fillRect/>
          </a:stretch>
        </p:blipFill>
        <p:spPr bwMode="auto">
          <a:xfrm>
            <a:off x="6179323" y="0"/>
            <a:ext cx="300036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2454" y="535196"/>
            <a:ext cx="22145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Сенсорное развитие детей раннего возраста это:</a:t>
            </a:r>
          </a:p>
          <a:p>
            <a:endParaRPr lang="ru-RU" sz="8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базовый фундамент для умственного развития;</a:t>
            </a:r>
          </a:p>
          <a:p>
            <a:pPr lvl="0">
              <a:buFont typeface="Wingdings" pitchFamily="2" charset="2"/>
              <a:buChar char="v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развитие наблюдательности и внимания;</a:t>
            </a:r>
          </a:p>
          <a:p>
            <a:pPr lvl="0">
              <a:buFont typeface="Wingdings" pitchFamily="2" charset="2"/>
              <a:buChar char="v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положительное влияние на эстетические чувства;</a:t>
            </a:r>
          </a:p>
          <a:p>
            <a:pPr lvl="0">
              <a:buFont typeface="Wingdings" pitchFamily="2" charset="2"/>
              <a:buChar char="v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расширение воображения;</a:t>
            </a: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возможность освоения новых способов познания предметов и мира;</a:t>
            </a:r>
          </a:p>
          <a:p>
            <a:pPr lvl="0">
              <a:buFont typeface="Wingdings" pitchFamily="2" charset="2"/>
              <a:buChar char="v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приобретение сенсорных эталонов:</a:t>
            </a:r>
          </a:p>
          <a:p>
            <a:pPr lvl="0">
              <a:buFont typeface="Wingdings" pitchFamily="2" charset="2"/>
              <a:buChar char="v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постижение навыков учиться и изучать;</a:t>
            </a:r>
          </a:p>
          <a:p>
            <a:pPr lvl="0">
              <a:buFont typeface="Wingdings" pitchFamily="2" charset="2"/>
              <a:buChar char="v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помощь в увеличении словарного запаса;</a:t>
            </a:r>
          </a:p>
          <a:p>
            <a:pPr lvl="0">
              <a:buFont typeface="Wingdings" pitchFamily="2" charset="2"/>
              <a:buChar char="v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влияние на развитие многих видов памяти, среди которых зрительная, моторная, слуховая, образная и другие.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52207" y="1089194"/>
            <a:ext cx="207170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n>
                  <a:solidFill>
                    <a:srgbClr val="33CC33"/>
                  </a:solidFill>
                </a:ln>
                <a:solidFill>
                  <a:srgbClr val="00A84C"/>
                </a:solidFill>
                <a:latin typeface="Times New Roman" pitchFamily="18" charset="0"/>
                <a:cs typeface="Times New Roman" pitchFamily="18" charset="0"/>
              </a:rPr>
              <a:t>Поэтапное формирование сенсорного восприятия.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dirty="0">
                <a:solidFill>
                  <a:srgbClr val="00A84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полтора –два года к задачам сенсорного воспитания относятся: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Ориентация в палитре цветов и способность различать не менее 3-4 основных. Сортировка предметов одного цвета.</a:t>
            </a:r>
          </a:p>
          <a:p>
            <a:pPr lvl="0">
              <a:buFont typeface="Wingdings" pitchFamily="2" charset="2"/>
              <a:buChar char="§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Строительство пирамидки из  4-5 элементов, по уменьшению их величины.</a:t>
            </a:r>
          </a:p>
          <a:p>
            <a:pPr lvl="0">
              <a:buFont typeface="Wingdings" pitchFamily="2" charset="2"/>
              <a:buChar char="§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Проведения анализа формы геометрической фигуры и соотношение её с полоской проекцией.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 период  с двух до трёх лет приобретённые ранее способности совершенствуются и дополняются.</a:t>
            </a:r>
          </a:p>
          <a:p>
            <a:pPr lvl="0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52571" y="1089194"/>
            <a:ext cx="228601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сенсорного восприятия в период с двух до трёх ле</a:t>
            </a:r>
            <a:r>
              <a:rPr lang="ru-RU" sz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т:</a:t>
            </a: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Различать как минимум 6 цветов и знать их по названиям. Производить сортировку предметов по определённому цветовому образцу.</a:t>
            </a: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Определять величину согласно трём понятиям: большой, маленький, средний.</a:t>
            </a: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 легкостью строить пирамидку из 5-8 колец.</a:t>
            </a: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Собирать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картинки из разных частей. Оптимальное число составляющих варьируется от 4 до 8.</a:t>
            </a: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Определять форму предметов. Отличать объёмные фигуры: куб, шар или прямоугольный брус.</a:t>
            </a:r>
          </a:p>
          <a:p>
            <a:pPr lvl="0">
              <a:buFont typeface="Wingdings" pitchFamily="2" charset="2"/>
              <a:buChar char="§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Уметь сортировать предметы, имеющие общие признаки, например, цвет, форму или размер, по соответствующим группам</a:t>
            </a:r>
            <a:r>
              <a:rPr lang="ru-RU" sz="120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514</Words>
  <Application>Microsoft Office PowerPoint</Application>
  <PresentationFormat>Экран (4:3)</PresentationFormat>
  <Paragraphs>61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21</cp:revision>
  <dcterms:created xsi:type="dcterms:W3CDTF">2019-04-01T02:26:41Z</dcterms:created>
  <dcterms:modified xsi:type="dcterms:W3CDTF">2023-10-08T08:44:06Z</dcterms:modified>
</cp:coreProperties>
</file>