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359082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9392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66916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05263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66022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80824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953048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367088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23213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439114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061370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573C8-2374-458F-BA0C-E8BAF07188C7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548C3-D540-452D-BBFF-FB46E6FA4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5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8606" y="2106669"/>
            <a:ext cx="4855780" cy="12003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gradFill flip="none" rotWithShape="1"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  <a:tileRect/>
                </a:gradFill>
                <a:latin typeface="Bahnschrift Condensed" panose="020B0502040204020203" pitchFamily="34" charset="0"/>
              </a:rPr>
              <a:t>ПРАВА ДЕТЕЙ</a:t>
            </a:r>
            <a:endParaRPr lang="ru-RU" sz="7200" b="1" dirty="0">
              <a:gradFill flip="none" rotWithShape="1"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  <a:tileRect/>
              </a:gradFill>
              <a:latin typeface="Bahnschrift Condensed" panose="020B0502040204020203" pitchFamily="34" charset="0"/>
            </a:endParaRPr>
          </a:p>
        </p:txBody>
      </p:sp>
      <p:pic>
        <p:nvPicPr>
          <p:cNvPr id="2052" name="Picture 4" descr="https://i.pinimg.com/originals/64/28/8f/64288fedab3bb6ab0e706d40b397287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6" y="3306998"/>
            <a:ext cx="2860675" cy="322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40681" y="4917778"/>
            <a:ext cx="1960729" cy="830997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Право на имя</a:t>
            </a:r>
          </a:p>
          <a:p>
            <a:r>
              <a:rPr lang="ru-RU" sz="1200" dirty="0" smtClean="0"/>
              <a:t>Право на жизнь</a:t>
            </a:r>
          </a:p>
          <a:p>
            <a:r>
              <a:rPr lang="ru-RU" sz="1200" dirty="0" smtClean="0"/>
              <a:t>Право на образование</a:t>
            </a:r>
          </a:p>
          <a:p>
            <a:r>
              <a:rPr lang="ru-RU" sz="1200" dirty="0" smtClean="0"/>
              <a:t>Право на отдых и досуг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3939571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3344" y="1100223"/>
            <a:ext cx="3177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ЖИЗНЬ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381749" y="1808109"/>
            <a:ext cx="37206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675586" y="1808109"/>
            <a:ext cx="41463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Bahnschrift Condensed" panose="020B0502040204020203" pitchFamily="34" charset="0"/>
              </a:rPr>
              <a:t>Ребенок - это дар любви.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Храни его и с ним живи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В единстве и созвучье тонком.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Ты отвечаешь за ребенка.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За дар родившийся души,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 твоих руках начавший жить,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За свет ее и за полет,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За счастье, что она найдет.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За веру, за ее мечту,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За внутреннюю красоту,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За взмах волшебного крыла,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За звездные ее дела.</a:t>
            </a:r>
            <a:endParaRPr lang="ru-RU" sz="2100" dirty="0">
              <a:latin typeface="Bahnschrift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313" r="981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6532" y="788079"/>
            <a:ext cx="3662719" cy="267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629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2760"/>
          <a:stretch/>
        </p:blipFill>
        <p:spPr>
          <a:xfrm>
            <a:off x="7874000" y="3980304"/>
            <a:ext cx="3857625" cy="14023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7832" y="1015484"/>
            <a:ext cx="5508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</a:t>
            </a:r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ИНДИВИДУАЛЬНОСТЬ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014413" y="1723370"/>
            <a:ext cx="56816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57751" y="2431256"/>
            <a:ext cx="405765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Bahnschrift Condensed" panose="020B0502040204020203" pitchFamily="34" charset="0"/>
              </a:rPr>
              <a:t>Очень трудно быть другим,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Непохожим, не таким,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Нос не вешай, иди вперед.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Тебе помогут, успех придет!</a:t>
            </a:r>
          </a:p>
          <a:p>
            <a:endParaRPr lang="ru-RU" dirty="0"/>
          </a:p>
        </p:txBody>
      </p:sp>
      <p:pic>
        <p:nvPicPr>
          <p:cNvPr id="1026" name="Picture 2" descr="https://st.depositphotos.com/1967477/2538/v/950/depositphotos_25387949-stock-illustration-boy-and-girl-cartoon-collection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" t="58778"/>
          <a:stretch/>
        </p:blipFill>
        <p:spPr bwMode="auto">
          <a:xfrm>
            <a:off x="7372351" y="4929188"/>
            <a:ext cx="4175919" cy="13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0641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74675" y="867103"/>
            <a:ext cx="5092261" cy="886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100" dirty="0" smtClean="0">
                <a:latin typeface="Bahnschrift Condensed" panose="020B0502040204020203" pitchFamily="34" charset="0"/>
              </a:rPr>
              <a:t>Я </a:t>
            </a:r>
            <a:r>
              <a:rPr lang="ru-RU" sz="2100" dirty="0">
                <a:latin typeface="Bahnschrift Condensed" panose="020B0502040204020203" pitchFamily="34" charset="0"/>
              </a:rPr>
              <a:t>право имею на имя своё,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В Конвенции право записано то.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Его при рождении я получаю,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Родители право осуществляют.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Я имя своё получаю в наследство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От папы и мамы, с самого детства.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Впервые я свой документ получаю –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Свидетельством о рождении его называют.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 </a:t>
            </a:r>
            <a:r>
              <a:rPr lang="ru-RU" sz="2100" dirty="0" smtClean="0">
                <a:latin typeface="Bahnschrift Condensed" panose="020B0502040204020203" pitchFamily="34" charset="0"/>
              </a:rPr>
              <a:t>Я имя </a:t>
            </a:r>
            <a:r>
              <a:rPr lang="ru-RU" sz="2100" dirty="0">
                <a:latin typeface="Bahnschrift Condensed" panose="020B0502040204020203" pitchFamily="34" charset="0"/>
              </a:rPr>
              <a:t>своё напишу на тетради,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Затем подпишу свой школьный дневник,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Мне выпишут карту здоровья и полис.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И к имени я своему так привык!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По- разному люди меня называют –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Я Даней, Данилой и Данькой бываю.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Данилой Андреевичем назван родными –</a:t>
            </a:r>
          </a:p>
          <a:p>
            <a:pPr fontAlgn="base"/>
            <a:r>
              <a:rPr lang="ru-RU" sz="2100" dirty="0">
                <a:latin typeface="Bahnschrift Condensed" panose="020B0502040204020203" pitchFamily="34" charset="0"/>
              </a:rPr>
              <a:t>Как хорошо, что есть право на имя!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/>
            </a:r>
            <a:br>
              <a:rPr lang="ru-RU" sz="2100" dirty="0" smtClean="0">
                <a:latin typeface="Bahnschrift Condensed" panose="020B0502040204020203" pitchFamily="34" charset="0"/>
              </a:rPr>
            </a:br>
            <a:endParaRPr lang="ru-RU" sz="2100" b="1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  <a:p>
            <a:endParaRPr lang="ru-RU" sz="4800" b="1" dirty="0" smtClean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  <a:p>
            <a:endParaRPr lang="ru-RU" sz="4800" b="1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  <a:p>
            <a:endParaRPr lang="ru-RU" sz="4800" b="1" dirty="0" smtClean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  <a:p>
            <a:endParaRPr lang="ru-RU" sz="4800" b="1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2691" y="1135117"/>
            <a:ext cx="3137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ИМЯ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98179" y="1843003"/>
            <a:ext cx="35472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632841" y="3588133"/>
            <a:ext cx="159231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>
                <a:rot lat="19199996" lon="1500000" rev="0"/>
              </a:camera>
              <a:lightRig rig="threePt" dir="t"/>
            </a:scene3d>
          </a:bodyPr>
          <a:lstStyle/>
          <a:p>
            <a:r>
              <a:rPr lang="ru-RU" sz="2800" b="1" dirty="0" smtClean="0">
                <a:solidFill>
                  <a:srgbClr val="92D050"/>
                </a:solidFill>
                <a:latin typeface="Bahnschrift Condensed" panose="020B0502040204020203" pitchFamily="34" charset="0"/>
              </a:rPr>
              <a:t>Мария</a:t>
            </a:r>
            <a:endParaRPr lang="ru-RU" sz="2800" b="1" dirty="0">
              <a:solidFill>
                <a:srgbClr val="92D05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6752" y="4540469"/>
            <a:ext cx="898635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ContrastingLeftFacing"/>
              <a:lightRig rig="threePt" dir="t"/>
            </a:scene3d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Анна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0011" y="3618911"/>
            <a:ext cx="890751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Right">
                <a:rot lat="821585" lon="20245277" rev="707811"/>
              </a:camera>
              <a:lightRig rig="threePt" dir="t"/>
            </a:scene3d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Bahnschrift Condensed" panose="020B0502040204020203" pitchFamily="34" charset="0"/>
              </a:rPr>
              <a:t>Егор</a:t>
            </a:r>
            <a:endParaRPr lang="ru-RU" sz="2400" b="1" dirty="0">
              <a:solidFill>
                <a:srgbClr val="7030A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0920" y="2711856"/>
            <a:ext cx="796159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Top">
                <a:rot lat="198686" lon="10589" rev="1848048"/>
              </a:camera>
              <a:lightRig rig="threePt" dir="t"/>
            </a:scene3d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</a:rPr>
              <a:t>Илья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675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9634" y="1289410"/>
            <a:ext cx="37962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МЕДИЦИНУ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1293053" y="1997296"/>
            <a:ext cx="4398299" cy="108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50390" y="3056207"/>
            <a:ext cx="5234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Bahnschrift Condensed" panose="020B0502040204020203" pitchFamily="34" charset="0"/>
              </a:rPr>
              <a:t>Человек на свет не может без помощи родиться,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И без доктора он в жизни не сможет обходиться,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Потому то, чтоб ребенок не хворал и не болел,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Нужно, чтобы в поликлинике лучший врач сидел!</a:t>
            </a:r>
          </a:p>
          <a:p>
            <a:endParaRPr lang="ru-RU" sz="2400" dirty="0">
              <a:latin typeface="Bahnschrift Condensed" panose="020B0502040204020203" pitchFamily="34" charset="0"/>
            </a:endParaRPr>
          </a:p>
        </p:txBody>
      </p:sp>
      <p:pic>
        <p:nvPicPr>
          <p:cNvPr id="1030" name="Picture 6" descr="https://i.mycdn.me/i?r=AzEPZsRbOZEKgBhR0XGMT1RkjJ1okBu9H28MjabuaJM8JaaKTM5SRkZCeTgDn6uOyic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783" y="230499"/>
            <a:ext cx="2825708" cy="282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1186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3332" y="1194816"/>
            <a:ext cx="32912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ЗАЩИТУ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379528" y="1902702"/>
            <a:ext cx="39571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64773" y="1561161"/>
            <a:ext cx="44774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Bahnschrift Condensed" panose="020B0502040204020203" pitchFamily="34" charset="0"/>
              </a:rPr>
              <a:t>Если мы детей ругаем,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Мы о главном забываем –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Дети – счастье, дети – свет.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Лучше их на свете нет.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Если дети наши плачут, 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Их не защитили, значит,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Не пришли на помощь к ним, 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Страшно, одиноко им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Чтобы дети не страдали,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Чтобы пели, хохотали,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Уважайте их, любите,</a:t>
            </a:r>
          </a:p>
          <a:p>
            <a:r>
              <a:rPr lang="ru-RU" sz="2400" dirty="0" smtClean="0">
                <a:latin typeface="Bahnschrift Condensed" panose="020B0502040204020203" pitchFamily="34" charset="0"/>
              </a:rPr>
              <a:t>Защищайте и храните!</a:t>
            </a:r>
            <a:endParaRPr lang="ru-RU" sz="2400" dirty="0">
              <a:latin typeface="Bahnschrift Condensed" panose="020B0502040204020203" pitchFamily="34" charset="0"/>
            </a:endParaRPr>
          </a:p>
        </p:txBody>
      </p:sp>
      <p:pic>
        <p:nvPicPr>
          <p:cNvPr id="2052" name="Picture 4" descr="https://heaclub.ru/tim/4efe8248ed623fe2742b047607ac08e6/malenkii-stih-pro-papu-dlya-detei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4" t="8385" r="20343"/>
          <a:stretch/>
        </p:blipFill>
        <p:spPr bwMode="auto">
          <a:xfrm>
            <a:off x="8970580" y="438454"/>
            <a:ext cx="2443655" cy="265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9024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2673" y="917328"/>
            <a:ext cx="43861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ОБРАЗОВАНИЕ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28211" y="1586700"/>
            <a:ext cx="4981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122276" y="1271271"/>
            <a:ext cx="6069724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Bahnschrift Condensed" panose="020B0502040204020203" pitchFamily="34" charset="0"/>
              </a:rPr>
              <a:t>Почему боятся школы?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Там не делают уколы,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Там не бьют, не обижают,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Там детей не унижают.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Может, мало там играют?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Может, сказки не читают?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Может, мало там друзей?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Может, там нельзя мечтать,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Бегать, прыгать, танцевать,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Чтобы в школу все бежали,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Чтобы в школе не скучали,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Надо школе измениться,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С нашим детством подружиться.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Все тогда полюбят знанья, упражненья и заданья.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Станут дети получать на уроках только «пять»!</a:t>
            </a:r>
          </a:p>
          <a:p>
            <a:endParaRPr lang="ru-RU" sz="2400" dirty="0" smtClean="0">
              <a:latin typeface="Bahnschrift Condensed" panose="020B0502040204020203" pitchFamily="34" charset="0"/>
            </a:endParaRPr>
          </a:p>
        </p:txBody>
      </p:sp>
      <p:pic>
        <p:nvPicPr>
          <p:cNvPr id="3074" name="Picture 2" descr="https://phonoteka.org/uploads/posts/2021-05/1621726117_14-phonoteka_org-p-fon-s-knigami-dlya-detei-klipart-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71861" y="402545"/>
            <a:ext cx="2282951" cy="308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2575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8582" y="1115989"/>
            <a:ext cx="45881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ОТДЫХ И ДОСУГ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04392" y="1823875"/>
            <a:ext cx="50764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125078" y="1469932"/>
            <a:ext cx="534654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Bahnschrift Condensed" panose="020B0502040204020203" pitchFamily="34" charset="0"/>
              </a:rPr>
              <a:t>Лучик - солнечный дружок,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Был со мною весь денек.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Мы с ним в салочки играли,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Мы шалили, хохотали.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Он мне спинку щекотал,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Я букварь ему читал,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Вместе делали зарядку,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Во дворе играли в прятки.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С ним вдвоем кино смотрели,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Вместе кушали тефтели,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А потом часок дремали.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Вечером в футбол играли.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- Эй, пора за гору, спать! - Стало солнце лучик звать.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- До свидания, дружок, И спасибо за денек!</a:t>
            </a:r>
            <a:endParaRPr lang="ru-RU" sz="2100" dirty="0">
              <a:latin typeface="Bahnschrift Condensed" panose="020B0502040204020203" pitchFamily="34" charset="0"/>
            </a:endParaRPr>
          </a:p>
        </p:txBody>
      </p:sp>
      <p:pic>
        <p:nvPicPr>
          <p:cNvPr id="4098" name="Picture 2" descr="https://static.vecteezy.com/system/resources/previews/000/525/583/original/vector-a-family-at-the-amusement-par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154" y="494052"/>
            <a:ext cx="2533470" cy="265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8262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0166" y="704397"/>
            <a:ext cx="78838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СВОБОДУ ВЫРАЖАТЬ СВОИ МЫСЛИ</a:t>
            </a:r>
            <a:endParaRPr lang="ru-RU" sz="40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96725" y="1412283"/>
            <a:ext cx="81507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524703" y="1637798"/>
            <a:ext cx="737826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ahnschrift Condensed" panose="020B0502040204020203" pitchFamily="34" charset="0"/>
              </a:rPr>
              <a:t>Взрослые, послушайте, поскорей послушайте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Вы детей своих!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Океаны в них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 Мудрости и знания,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 Жизни понимания!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Матери, отцы,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 Дети - мудрецы!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Мысли у них ясные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 И сердца прекрасные,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В душах - звездный свет,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В мире ярче нет.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Взрослые, пожалуйста,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 На детей не жалуйтесь,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Им любовь нужна, </a:t>
            </a:r>
          </a:p>
          <a:p>
            <a:r>
              <a:rPr lang="ru-RU" sz="2000" dirty="0" smtClean="0">
                <a:latin typeface="Bahnschrift Condensed" panose="020B0502040204020203" pitchFamily="34" charset="0"/>
              </a:rPr>
              <a:t>В них живет она. </a:t>
            </a:r>
          </a:p>
        </p:txBody>
      </p:sp>
      <p:pic>
        <p:nvPicPr>
          <p:cNvPr id="5122" name="Picture 2" descr="https://st.depositphotos.com/2400497/3047/v/950/depositphotos_30473341-stock-illustration-cartoon-boy-thinking-with-whit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834" y="2506717"/>
            <a:ext cx="3111312" cy="355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789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712" y="945932"/>
            <a:ext cx="46923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СОБСТВЕННОСТЬ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95735" y="1653818"/>
            <a:ext cx="50922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95242" y="945932"/>
            <a:ext cx="559675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Bahnschrift Condensed" panose="020B0502040204020203" pitchFamily="34" charset="0"/>
              </a:rPr>
              <a:t>Малыш живет в волшебном мире,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Мир этот не в его квартире,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Он в сказочном дворце, в звезде,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 снежинке, в лучике, в дожде.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Игрушки все живые в нем,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У них есть свой уютный дом,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Свои балы, свои приемы,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Волшебники свои и гномы.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Как все девчонки и мальчишки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Они свои читают книжки,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Играют, весело танцуют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И даже красками рисуют.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Волшебный мир открыт всегда,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 него ведет любви звезда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Для тех, кто вместе с малышом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 нем выстроить мечтает дом.</a:t>
            </a:r>
            <a:endParaRPr lang="ru-RU" sz="2100" dirty="0">
              <a:latin typeface="Bahnschrift Condensed" panose="020B0502040204020203" pitchFamily="34" charset="0"/>
            </a:endParaRPr>
          </a:p>
        </p:txBody>
      </p:sp>
      <p:pic>
        <p:nvPicPr>
          <p:cNvPr id="8196" name="Picture 4" descr="https://st03.kakprosto.ru/images/article/2011/11/9/1_5255065d7d8105255065d7d84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191" y="4678336"/>
            <a:ext cx="3187809" cy="217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4796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6048" y="816445"/>
            <a:ext cx="43877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gradFill>
                  <a:gsLst>
                    <a:gs pos="51000">
                      <a:srgbClr val="805878"/>
                    </a:gs>
                    <a:gs pos="28000">
                      <a:srgbClr val="FF0000"/>
                    </a:gs>
                    <a:gs pos="74000">
                      <a:srgbClr val="00B0F0"/>
                    </a:gs>
                  </a:gsLst>
                  <a:lin ang="8100000" scaled="1"/>
                </a:gradFill>
                <a:latin typeface="Bahnschrift Condensed" panose="020B0502040204020203" pitchFamily="34" charset="0"/>
              </a:rPr>
              <a:t>ПРАВО НА ДОМ И СЕМЬЮ</a:t>
            </a:r>
            <a:endParaRPr lang="ru-RU" sz="4000" dirty="0">
              <a:gradFill>
                <a:gsLst>
                  <a:gs pos="51000">
                    <a:srgbClr val="805878"/>
                  </a:gs>
                  <a:gs pos="28000">
                    <a:srgbClr val="FF0000"/>
                  </a:gs>
                  <a:gs pos="74000">
                    <a:srgbClr val="00B0F0"/>
                  </a:gs>
                </a:gsLst>
                <a:lin ang="8100000" scaled="1"/>
              </a:gradFill>
              <a:latin typeface="Bahnschrift Condensed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151311" y="1472110"/>
            <a:ext cx="5044966" cy="315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448525" y="816445"/>
            <a:ext cx="7330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Bahnschrift Condensed" panose="020B0502040204020203" pitchFamily="34" charset="0"/>
              </a:rPr>
              <a:t>Семья - защита от обид,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Для малышей она как щит,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Как прочная она броня,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От холода и от огня.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Но из чего же сделан щит?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Любовью светлой он облит.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А что касается брони –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 ней глаз родительских огни.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Случилась с малышом беда,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Семья поймет его всегда;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Порой за шалость побранит,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Но все равно потом простит.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Семья - любви волшебный край,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Она как драгоценный рай, 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В котором вера и мечта</a:t>
            </a:r>
          </a:p>
          <a:p>
            <a:r>
              <a:rPr lang="ru-RU" sz="2100" dirty="0" smtClean="0">
                <a:latin typeface="Bahnschrift Condensed" panose="020B0502040204020203" pitchFamily="34" charset="0"/>
              </a:rPr>
              <a:t> Не иссякает никогда. </a:t>
            </a:r>
          </a:p>
        </p:txBody>
      </p:sp>
      <p:pic>
        <p:nvPicPr>
          <p:cNvPr id="6146" name="Picture 2" descr="https://avatars.mds.yandex.net/i?id=9c101ec72155fadd6a96f7e29bfac75d-5656606-images-thumbs&amp;ref=rim&amp;n=33&amp;w=193&amp;h=15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506" y="4675017"/>
            <a:ext cx="3263508" cy="218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7160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753</Words>
  <Application>Microsoft Office PowerPoint</Application>
  <PresentationFormat>Широкоэкранный</PresentationFormat>
  <Paragraphs>146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Bahnschrift Condensed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2022-10-03T15:00:15Z</dcterms:created>
  <dcterms:modified xsi:type="dcterms:W3CDTF">2022-10-03T21:07:49Z</dcterms:modified>
</cp:coreProperties>
</file>