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C958C-3460-47E0-9D8C-846ECEDC0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9DFBFE-83F1-4284-90DB-5AFD483FE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4E55FD-8599-46A0-927B-81370584F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5D04AA-75FB-4A33-A737-08BAD2B95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70EF04-DF74-4759-84E4-1EDFF694F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4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ACDFC-EC9C-4227-9DF1-C5B9321EB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89CFA0-B87F-4D2D-84F1-4B93ACB99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CF3169-A93D-4836-A6FC-B47F09010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45B20D-ED98-47AD-8FBC-ACE589B7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B7844B-835E-4713-AA4B-77FE70819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5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90FF8AB-291B-4379-8125-4A844245BF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2986F-578F-4B99-A279-D322AE848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44BCE1-5CEE-4376-B428-66FF66E5F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4D1251-73E4-429F-A036-D321F2A6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F416F0-30D7-4D67-AD18-605ED3428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43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58441-1385-4FDA-8B37-EB80B0918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14DE0-F660-47D6-8AD9-6A8E6D8D6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4FD29C-8594-4C37-8D36-6138E1018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2D0530-1C11-4B26-8AB5-2C5A51008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260D18-0B22-4932-98F4-E0AFFFD1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10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D0BCE7-CB85-4695-B614-CCBCA13B0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1F53B4-A482-4C1F-B574-5FE509484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3D9B34-7B59-4B09-A05A-5F7CA81A2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30E251-37DA-4EE0-A98F-91EC91F4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7FDFAE-5083-40AC-89C6-08B2A879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752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913F35-C8F1-4081-A855-FB667065B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79093E-341A-424D-9D3D-FB0A96B88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213248-E6CD-49CB-AA97-797B783DE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683886-398A-4D3A-A604-C9377760D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8364AE-FE33-40FE-B2B9-49F6E47B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1A6468-C7F5-48BA-B3C8-3A1E92E6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46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93370-5052-4397-9069-D97F5CEBA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B7035B-A16C-41A8-8556-B498BCA0A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5FC5CD-3B7F-476D-A430-749194008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59E75D6-5BD6-486A-AA78-2994A9E051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440B56-8EA2-4E22-B168-F20F47F7FE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CCA03C-DD49-4300-B9BD-1C27380FF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8EDA4B-1F34-4AE1-B365-9CFD58F5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BEED4A-9D97-4442-9EB5-BC6632D7D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21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02DCAB-057A-4760-9C6E-3E9C38F2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79C362D-6676-4B83-B484-D71853AE3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0CBC5E-87D9-49D3-B6E1-4AC7326C8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2A086B7-241A-4D8E-BC63-F1A8303D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59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44DAFA-962D-44D9-9934-581D62F61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40FC7DC-C60E-4C72-B1AD-3C5B8BA0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9EEFBF-9459-4F07-BCB9-70A6EBB78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6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64B16-EE9F-4F03-B93E-60ED58E6D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198C7E-A09D-4DDC-803D-E2E4D282F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28D033-523F-4E00-B6D1-5B2E0FE59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EABD1E-FB91-4721-9FF6-564089D36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FB4FA4-F255-4D1B-9ED3-3420D1410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635F25-2066-4E1F-8080-24A7FD402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4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D55DA-0E6C-4E98-87BF-0AB22364D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83D7C5-62C9-492F-9BA1-67692F752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0C855F-C474-4432-91E0-A9F7BEA96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04E970-85FE-4F47-BE91-64C2ACEC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BBE499-21BC-4CCD-8FDD-ADC3780C2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0AD31E-6FF7-4B72-9D30-CB49636A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6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786E2-723D-4B19-87C0-53D6F4EF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428FCA-CC2F-4621-A70A-8BFE8114E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2E9969-358F-49BB-938F-80DA9F669A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BD77B-CE5A-40CD-B474-5D75D2B70E0F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0DEA38-1C11-4463-B20C-9337B4306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AF35A7-10C1-47C0-97F5-81764FCAEF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0077C-DF04-4692-8AA2-96A9B60C5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39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12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6.png"/><Relationship Id="rId5" Type="http://schemas.openxmlformats.org/officeDocument/2006/relationships/image" Target="../media/image3.jpeg"/><Relationship Id="rId10" Type="http://schemas.openxmlformats.org/officeDocument/2006/relationships/slide" Target="slide6.xml"/><Relationship Id="rId4" Type="http://schemas.openxmlformats.org/officeDocument/2006/relationships/slide" Target="slide4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CEE712-84AA-4F8D-9F63-2E408A82B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34" r="10205"/>
          <a:stretch/>
        </p:blipFill>
        <p:spPr>
          <a:xfrm>
            <a:off x="0" y="0"/>
            <a:ext cx="662588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652AE1-C72D-46C3-9686-8C9C1B6A518E}"/>
              </a:ext>
            </a:extLst>
          </p:cNvPr>
          <p:cNvSpPr txBox="1"/>
          <p:nvPr/>
        </p:nvSpPr>
        <p:spPr>
          <a:xfrm>
            <a:off x="7357404" y="2011680"/>
            <a:ext cx="4586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СОВРЕМЕННОГО ПЕДАГОГА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073092C-1D00-48EA-AAF5-7E55C4AAF094}"/>
              </a:ext>
            </a:extLst>
          </p:cNvPr>
          <p:cNvCxnSpPr/>
          <p:nvPr/>
        </p:nvCxnSpPr>
        <p:spPr>
          <a:xfrm flipH="1">
            <a:off x="7357404" y="3910818"/>
            <a:ext cx="3812344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342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6F9B257C-B9E6-4378-84A0-AC1A69CC8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167" b="82167" l="9375" r="47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2" t="14369" r="50000" b="10061"/>
          <a:stretch/>
        </p:blipFill>
        <p:spPr bwMode="auto">
          <a:xfrm>
            <a:off x="4523433" y="928244"/>
            <a:ext cx="2937912" cy="389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887E20-C4F8-4854-8469-EE462110FA6C}"/>
              </a:ext>
            </a:extLst>
          </p:cNvPr>
          <p:cNvSpPr txBox="1"/>
          <p:nvPr/>
        </p:nvSpPr>
        <p:spPr>
          <a:xfrm>
            <a:off x="3038623" y="323557"/>
            <a:ext cx="7005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педагог должен обладать</a:t>
            </a:r>
          </a:p>
        </p:txBody>
      </p:sp>
      <p:pic>
        <p:nvPicPr>
          <p:cNvPr id="5" name="Picture 8" descr="vectorstock-238775-back-to-school-illustration-vector">
            <a:hlinkClick r:id="rId4" action="ppaction://hlinksldjump"/>
            <a:extLst>
              <a:ext uri="{FF2B5EF4-FFF2-40B4-BE49-F238E27FC236}">
                <a16:creationId xmlns:a16="http://schemas.microsoft.com/office/drawing/2014/main" id="{4F42C67D-06BD-4AFD-A4F9-EF5D31DE1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70" y="3443332"/>
            <a:ext cx="1950538" cy="205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hlinkClick r:id="rId6" action="ppaction://hlinksldjump"/>
            <a:extLst>
              <a:ext uri="{FF2B5EF4-FFF2-40B4-BE49-F238E27FC236}">
                <a16:creationId xmlns:a16="http://schemas.microsoft.com/office/drawing/2014/main" id="{6BBA30E0-4A3D-4249-88AC-2F4DC97DFE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6" t="18162" r="11292" b="11122"/>
          <a:stretch/>
        </p:blipFill>
        <p:spPr bwMode="auto">
          <a:xfrm>
            <a:off x="2068106" y="1361851"/>
            <a:ext cx="1941034" cy="14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hlinkClick r:id="rId8" action="ppaction://hlinksldjump"/>
            <a:extLst>
              <a:ext uri="{FF2B5EF4-FFF2-40B4-BE49-F238E27FC236}">
                <a16:creationId xmlns:a16="http://schemas.microsoft.com/office/drawing/2014/main" id="{267FBEA4-79AA-4DB9-B1DB-3A5109EABE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068"/>
          <a:stretch/>
        </p:blipFill>
        <p:spPr bwMode="auto">
          <a:xfrm>
            <a:off x="8440615" y="1261879"/>
            <a:ext cx="2222696" cy="216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>
            <a:hlinkClick r:id="rId10" action="ppaction://hlinksldjump"/>
            <a:extLst>
              <a:ext uri="{FF2B5EF4-FFF2-40B4-BE49-F238E27FC236}">
                <a16:creationId xmlns:a16="http://schemas.microsoft.com/office/drawing/2014/main" id="{DB1536BA-B289-46A1-9A69-774E1299D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303" y="4908583"/>
            <a:ext cx="2365024" cy="16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cture background">
            <a:hlinkClick r:id="rId12" action="ppaction://hlinksldjump"/>
            <a:extLst>
              <a:ext uri="{FF2B5EF4-FFF2-40B4-BE49-F238E27FC236}">
                <a16:creationId xmlns:a16="http://schemas.microsoft.com/office/drawing/2014/main" id="{71E9A5D7-E935-43E0-9AB9-C31244168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38" y="4120791"/>
            <a:ext cx="2754003" cy="194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Соединитель: уступ 5">
            <a:extLst>
              <a:ext uri="{FF2B5EF4-FFF2-40B4-BE49-F238E27FC236}">
                <a16:creationId xmlns:a16="http://schemas.microsoft.com/office/drawing/2014/main" id="{63FB1ACF-A5BA-48A0-AF78-38B8D5D36A9F}"/>
              </a:ext>
            </a:extLst>
          </p:cNvPr>
          <p:cNvCxnSpPr>
            <a:stCxn id="3" idx="1"/>
            <a:endCxn id="2052" idx="3"/>
          </p:cNvCxnSpPr>
          <p:nvPr/>
        </p:nvCxnSpPr>
        <p:spPr>
          <a:xfrm rot="10800000">
            <a:off x="4009141" y="2105366"/>
            <a:ext cx="514293" cy="772314"/>
          </a:xfrm>
          <a:prstGeom prst="bentConnector3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оединитель: уступ 7">
            <a:extLst>
              <a:ext uri="{FF2B5EF4-FFF2-40B4-BE49-F238E27FC236}">
                <a16:creationId xmlns:a16="http://schemas.microsoft.com/office/drawing/2014/main" id="{BFA4B62A-B679-440B-A56E-06A7F369CDAB}"/>
              </a:ext>
            </a:extLst>
          </p:cNvPr>
          <p:cNvCxnSpPr>
            <a:endCxn id="5" idx="3"/>
          </p:cNvCxnSpPr>
          <p:nvPr/>
        </p:nvCxnSpPr>
        <p:spPr>
          <a:xfrm rot="10800000" flipV="1">
            <a:off x="3164409" y="3193365"/>
            <a:ext cx="1548269" cy="1276375"/>
          </a:xfrm>
          <a:prstGeom prst="bentConnector3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: уступ 9">
            <a:extLst>
              <a:ext uri="{FF2B5EF4-FFF2-40B4-BE49-F238E27FC236}">
                <a16:creationId xmlns:a16="http://schemas.microsoft.com/office/drawing/2014/main" id="{9FC171EE-1935-4F8D-94EC-EBD106A49DC7}"/>
              </a:ext>
            </a:extLst>
          </p:cNvPr>
          <p:cNvCxnSpPr>
            <a:endCxn id="2056" idx="3"/>
          </p:cNvCxnSpPr>
          <p:nvPr/>
        </p:nvCxnSpPr>
        <p:spPr>
          <a:xfrm rot="16200000" flipH="1">
            <a:off x="5823893" y="4769079"/>
            <a:ext cx="1374596" cy="530272"/>
          </a:xfrm>
          <a:prstGeom prst="bentConnector4">
            <a:avLst>
              <a:gd name="adj1" fmla="val 20430"/>
              <a:gd name="adj2" fmla="val 143110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6EE6221F-8D05-442D-AB64-F0CCAA680C05}"/>
              </a:ext>
            </a:extLst>
          </p:cNvPr>
          <p:cNvCxnSpPr>
            <a:cxnSpLocks/>
            <a:stCxn id="3" idx="3"/>
            <a:endCxn id="2054" idx="1"/>
          </p:cNvCxnSpPr>
          <p:nvPr/>
        </p:nvCxnSpPr>
        <p:spPr>
          <a:xfrm flipV="1">
            <a:off x="7461345" y="2345440"/>
            <a:ext cx="979270" cy="532240"/>
          </a:xfrm>
          <a:prstGeom prst="bentConnector3">
            <a:avLst>
              <a:gd name="adj1" fmla="val 5000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DD860431-99D5-467F-A155-498F9AB9DB8A}"/>
              </a:ext>
            </a:extLst>
          </p:cNvPr>
          <p:cNvCxnSpPr/>
          <p:nvPr/>
        </p:nvCxnSpPr>
        <p:spPr>
          <a:xfrm rot="16200000" flipH="1">
            <a:off x="7076570" y="3854026"/>
            <a:ext cx="1335389" cy="773723"/>
          </a:xfrm>
          <a:prstGeom prst="bentConnector3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76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hlinkClick r:id="rId2" action="ppaction://hlinksldjump"/>
            <a:extLst>
              <a:ext uri="{FF2B5EF4-FFF2-40B4-BE49-F238E27FC236}">
                <a16:creationId xmlns:a16="http://schemas.microsoft.com/office/drawing/2014/main" id="{02AA69CE-CCB9-40FA-9ADA-8C44E0E15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7" b="13845"/>
          <a:stretch/>
        </p:blipFill>
        <p:spPr bwMode="auto">
          <a:xfrm>
            <a:off x="1420837" y="474784"/>
            <a:ext cx="8873582" cy="609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3ACEC-55B9-4975-BBC1-3116B210F104}"/>
              </a:ext>
            </a:extLst>
          </p:cNvPr>
          <p:cNvSpPr txBox="1"/>
          <p:nvPr/>
        </p:nvSpPr>
        <p:spPr>
          <a:xfrm>
            <a:off x="3108960" y="1406769"/>
            <a:ext cx="6049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Организаторскими способностями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8BAE0-CF43-458D-969E-910FD43FA1D6}"/>
              </a:ext>
            </a:extLst>
          </p:cNvPr>
          <p:cNvSpPr txBox="1"/>
          <p:nvPr/>
        </p:nvSpPr>
        <p:spPr>
          <a:xfrm>
            <a:off x="3033931" y="2127244"/>
            <a:ext cx="62366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высокой вовлеченности учащихся в систему внеклассных мероприятий;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 распределять обязанности среди учащихся;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 планировать и организовывать совместную деятельность класса.</a:t>
            </a:r>
          </a:p>
          <a:p>
            <a:endParaRPr lang="ru-RU" i="1" dirty="0"/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FA1DB618-61C4-40F9-9E02-9B42954D09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167" b="82167" l="9375" r="47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2" t="14369" r="50000" b="10061"/>
          <a:stretch/>
        </p:blipFill>
        <p:spPr bwMode="auto">
          <a:xfrm>
            <a:off x="8155351" y="2539219"/>
            <a:ext cx="3254326" cy="43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51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hlinkClick r:id="rId2" action="ppaction://hlinksldjump"/>
            <a:extLst>
              <a:ext uri="{FF2B5EF4-FFF2-40B4-BE49-F238E27FC236}">
                <a16:creationId xmlns:a16="http://schemas.microsoft.com/office/drawing/2014/main" id="{02AA69CE-CCB9-40FA-9ADA-8C44E0E15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7" b="13845"/>
          <a:stretch/>
        </p:blipFill>
        <p:spPr bwMode="auto">
          <a:xfrm>
            <a:off x="1420837" y="474784"/>
            <a:ext cx="8873582" cy="609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3ACEC-55B9-4975-BBC1-3116B210F104}"/>
              </a:ext>
            </a:extLst>
          </p:cNvPr>
          <p:cNvSpPr txBox="1"/>
          <p:nvPr/>
        </p:nvSpPr>
        <p:spPr>
          <a:xfrm>
            <a:off x="3108960" y="1406769"/>
            <a:ext cx="6049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общеучебные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8BAE0-CF43-458D-969E-910FD43FA1D6}"/>
              </a:ext>
            </a:extLst>
          </p:cNvPr>
          <p:cNvSpPr txBox="1"/>
          <p:nvPr/>
        </p:nvSpPr>
        <p:spPr>
          <a:xfrm>
            <a:off x="2921391" y="2507072"/>
            <a:ext cx="62366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самостоятельной познавательной творческой деятельности;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среди учащихся навыки самоконтроля и самооценки;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 детях стремление к самообразованию и саморазвитию</a:t>
            </a:r>
            <a:endParaRPr lang="ru-RU" i="1" dirty="0"/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136D07BB-C706-43BC-A3F7-E586BF8CEF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167" b="82167" l="9375" r="47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2" t="14369" r="50000" b="10061"/>
          <a:stretch/>
        </p:blipFill>
        <p:spPr bwMode="auto">
          <a:xfrm>
            <a:off x="157877" y="2656005"/>
            <a:ext cx="3254326" cy="43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456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hlinkClick r:id="rId2" action="ppaction://hlinksldjump"/>
            <a:extLst>
              <a:ext uri="{FF2B5EF4-FFF2-40B4-BE49-F238E27FC236}">
                <a16:creationId xmlns:a16="http://schemas.microsoft.com/office/drawing/2014/main" id="{02AA69CE-CCB9-40FA-9ADA-8C44E0E15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7" b="13845"/>
          <a:stretch/>
        </p:blipFill>
        <p:spPr bwMode="auto">
          <a:xfrm>
            <a:off x="1420837" y="474784"/>
            <a:ext cx="8873582" cy="609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3ACEC-55B9-4975-BBC1-3116B210F104}"/>
              </a:ext>
            </a:extLst>
          </p:cNvPr>
          <p:cNvSpPr txBox="1"/>
          <p:nvPr/>
        </p:nvSpPr>
        <p:spPr>
          <a:xfrm>
            <a:off x="2447779" y="1406769"/>
            <a:ext cx="7287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 педагогической компетентностью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8BAE0-CF43-458D-969E-910FD43FA1D6}"/>
              </a:ext>
            </a:extLst>
          </p:cNvPr>
          <p:cNvSpPr txBox="1"/>
          <p:nvPr/>
        </p:nvSpPr>
        <p:spPr>
          <a:xfrm>
            <a:off x="2739289" y="2342689"/>
            <a:ext cx="62366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комфортный микроклимат в образовательном процессе;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ответственное отношение к учёбе среди учащихся;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Вовремя оповещать родителей о намечающихся проблемах у учащегося.</a:t>
            </a:r>
          </a:p>
          <a:p>
            <a:endParaRPr lang="ru-RU" i="1" dirty="0"/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2424A647-5586-4889-8859-D45E6A5CF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167" b="82167" l="9375" r="47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2" t="14369" r="50000" b="10061"/>
          <a:stretch/>
        </p:blipFill>
        <p:spPr bwMode="auto">
          <a:xfrm>
            <a:off x="8155351" y="2539219"/>
            <a:ext cx="3254326" cy="43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58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hlinkClick r:id="rId2" action="ppaction://hlinksldjump"/>
            <a:extLst>
              <a:ext uri="{FF2B5EF4-FFF2-40B4-BE49-F238E27FC236}">
                <a16:creationId xmlns:a16="http://schemas.microsoft.com/office/drawing/2014/main" id="{02AA69CE-CCB9-40FA-9ADA-8C44E0E15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7" b="13845"/>
          <a:stretch/>
        </p:blipFill>
        <p:spPr bwMode="auto">
          <a:xfrm>
            <a:off x="1420837" y="474784"/>
            <a:ext cx="8873582" cy="609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3ACEC-55B9-4975-BBC1-3116B210F104}"/>
              </a:ext>
            </a:extLst>
          </p:cNvPr>
          <p:cNvSpPr txBox="1"/>
          <p:nvPr/>
        </p:nvSpPr>
        <p:spPr>
          <a:xfrm>
            <a:off x="3446583" y="1206003"/>
            <a:ext cx="6049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Коммуникативными качествами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8BAE0-CF43-458D-969E-910FD43FA1D6}"/>
              </a:ext>
            </a:extLst>
          </p:cNvPr>
          <p:cNvSpPr txBox="1"/>
          <p:nvPr/>
        </p:nvSpPr>
        <p:spPr>
          <a:xfrm>
            <a:off x="2644726" y="1866345"/>
            <a:ext cx="68509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эмоциональной образной речью;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 и эффективно выстраивать общение с различными участниками классного коллектива;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Уметь настроить диалог с учащимися разного уровня обученности;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искренний и дружеский тон в диалоге с учащимися;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Справедливо оценивать возможности каждого ученика</a:t>
            </a:r>
            <a:endParaRPr lang="ru-RU" i="1" dirty="0"/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CCAD740D-C274-45A8-987D-0DED6A7B0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167" b="82167" l="9375" r="47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2" t="14369" r="50000" b="10061"/>
          <a:stretch/>
        </p:blipFill>
        <p:spPr bwMode="auto">
          <a:xfrm>
            <a:off x="-206326" y="2714011"/>
            <a:ext cx="3254326" cy="43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447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hlinkClick r:id="rId2" action="ppaction://hlinksldjump"/>
            <a:extLst>
              <a:ext uri="{FF2B5EF4-FFF2-40B4-BE49-F238E27FC236}">
                <a16:creationId xmlns:a16="http://schemas.microsoft.com/office/drawing/2014/main" id="{02AA69CE-CCB9-40FA-9ADA-8C44E0E15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7" b="13845"/>
          <a:stretch/>
        </p:blipFill>
        <p:spPr bwMode="auto">
          <a:xfrm>
            <a:off x="1420837" y="474784"/>
            <a:ext cx="8873582" cy="609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3ACEC-55B9-4975-BBC1-3116B210F104}"/>
              </a:ext>
            </a:extLst>
          </p:cNvPr>
          <p:cNvSpPr txBox="1"/>
          <p:nvPr/>
        </p:nvSpPr>
        <p:spPr>
          <a:xfrm>
            <a:off x="3390312" y="1487357"/>
            <a:ext cx="6049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Учебно-методическими навыками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8BAE0-CF43-458D-969E-910FD43FA1D6}"/>
              </a:ext>
            </a:extLst>
          </p:cNvPr>
          <p:cNvSpPr txBox="1"/>
          <p:nvPr/>
        </p:nvSpPr>
        <p:spPr>
          <a:xfrm>
            <a:off x="2785403" y="2710406"/>
            <a:ext cx="68509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доступно объяснять учебный материал;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ситуации успеха для обучаемого;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Непосредственные знания и умения педагога в рамках преподаваемого предмета.</a:t>
            </a:r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4C713106-6B3A-44A7-B6A6-23300DC21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167" b="82167" l="9375" r="47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2" t="14369" r="50000" b="10061"/>
          <a:stretch/>
        </p:blipFill>
        <p:spPr bwMode="auto">
          <a:xfrm>
            <a:off x="8535179" y="2539219"/>
            <a:ext cx="3254326" cy="43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262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CEE712-84AA-4F8D-9F63-2E408A82B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34" r="10205"/>
          <a:stretch/>
        </p:blipFill>
        <p:spPr>
          <a:xfrm>
            <a:off x="0" y="0"/>
            <a:ext cx="662588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652AE1-C72D-46C3-9686-8C9C1B6A518E}"/>
              </a:ext>
            </a:extLst>
          </p:cNvPr>
          <p:cNvSpPr txBox="1"/>
          <p:nvPr/>
        </p:nvSpPr>
        <p:spPr>
          <a:xfrm>
            <a:off x="7357404" y="2011680"/>
            <a:ext cx="4586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СОВРЕМЕННОГО ПЕДАГОГА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073092C-1D00-48EA-AAF5-7E55C4AAF094}"/>
              </a:ext>
            </a:extLst>
          </p:cNvPr>
          <p:cNvCxnSpPr/>
          <p:nvPr/>
        </p:nvCxnSpPr>
        <p:spPr>
          <a:xfrm flipH="1">
            <a:off x="7357404" y="3910818"/>
            <a:ext cx="3812344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EAD0E10-DD08-495E-AE3F-73F8820CF7D7}"/>
              </a:ext>
            </a:extLst>
          </p:cNvPr>
          <p:cNvSpPr txBox="1"/>
          <p:nvPr/>
        </p:nvSpPr>
        <p:spPr>
          <a:xfrm>
            <a:off x="8379656" y="5872024"/>
            <a:ext cx="38123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студент группы Б- 03063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Мыльникова Дарья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122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163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пии мпп.эМММММмммаипаекрнеглдшщзVVvvvv</cp:lastModifiedBy>
  <cp:revision>3</cp:revision>
  <dcterms:created xsi:type="dcterms:W3CDTF">2024-12-05T16:52:41Z</dcterms:created>
  <dcterms:modified xsi:type="dcterms:W3CDTF">2025-09-14T10:32:02Z</dcterms:modified>
</cp:coreProperties>
</file>